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Wingdings 3" panose="05040102010807070707" pitchFamily="18" charset="2"/>
      <p:regular r:id="rId26"/>
    </p:embeddedFont>
    <p:embeddedFont>
      <p:font typeface="Cambria" panose="02040503050406030204" pitchFamily="18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5" autoAdjust="0"/>
    <p:restoredTop sz="95590" autoAdjust="0"/>
  </p:normalViewPr>
  <p:slideViewPr>
    <p:cSldViewPr snapToGrid="0">
      <p:cViewPr varScale="1">
        <p:scale>
          <a:sx n="111" d="100"/>
          <a:sy n="111" d="100"/>
        </p:scale>
        <p:origin x="90" y="4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CA" dirty="0" smtClean="0"/>
              <a:t>2013-02-12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55DD4-B907-4143-9E01-BDFD5892388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473559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CA" dirty="0" smtClean="0"/>
              <a:t>2013-02-12</a:t>
            </a:r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4FA4F-3E5B-45C9-AD86-9D640C1B6E7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07042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sm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2/12/2013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2/12/2013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2/12/2013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cap="sm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2/12/2013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2/12/2013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2/12/2013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2/12/2013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2/12/2013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2/12/2013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2/12/2013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thompso@athompso.ne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System Call Tracing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fi-FI" dirty="0" smtClean="0"/>
              <a:t>What’s that program doing?</a:t>
            </a:r>
            <a:endParaRPr lang="fi-FI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2/12/2013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2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ProbeVue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Originated at IBM, for AIX</a:t>
            </a:r>
          </a:p>
          <a:p>
            <a:r>
              <a:rPr lang="en-CA" dirty="0" smtClean="0"/>
              <a:t>Has been ported to… nothing else</a:t>
            </a:r>
          </a:p>
          <a:p>
            <a:r>
              <a:rPr lang="en-CA" dirty="0" smtClean="0"/>
              <a:t>IBM’s answer to DTrace</a:t>
            </a:r>
          </a:p>
          <a:p>
            <a:r>
              <a:rPr lang="en-CA" dirty="0" smtClean="0"/>
              <a:t>Similar features to DTrace</a:t>
            </a:r>
          </a:p>
          <a:p>
            <a:r>
              <a:rPr lang="en-CA" dirty="0" smtClean="0"/>
              <a:t>Similar complexity to Dtrace</a:t>
            </a:r>
          </a:p>
          <a:p>
            <a:r>
              <a:rPr lang="en-CA" dirty="0" smtClean="0"/>
              <a:t>Also appears to use a DSL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2/12/2013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9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Individual Tools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Where, When, Why</a:t>
            </a:r>
          </a:p>
          <a:p>
            <a:r>
              <a:rPr lang="en-CA" dirty="0" smtClean="0"/>
              <a:t>(and 2 examples of How)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2/12/2013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46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Individual tool coverage</a:t>
            </a:r>
            <a:r>
              <a:rPr lang="en-CA" dirty="0"/>
              <a:t>	</a:t>
            </a:r>
            <a:r>
              <a:rPr lang="en-CA" dirty="0" smtClean="0"/>
              <a:t>	(</a:t>
            </a:r>
            <a:r>
              <a:rPr lang="en-CA" i="1" dirty="0" smtClean="0"/>
              <a:t>not</a:t>
            </a:r>
            <a:r>
              <a:rPr lang="en-CA" dirty="0" smtClean="0"/>
              <a:t> exhaustive!)</a:t>
            </a:r>
            <a:endParaRPr lang="en-CA" dirty="0"/>
          </a:p>
        </p:txBody>
      </p:sp>
      <p:graphicFrame>
        <p:nvGraphicFramePr>
          <p:cNvPr id="7" name="Content Placeholder 6" descr="Tabular listing of which tools are found on which operating systems." title="Tool Availability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15359"/>
              </p:ext>
            </p:extLst>
          </p:nvPr>
        </p:nvGraphicFramePr>
        <p:xfrm>
          <a:off x="619756" y="2537319"/>
          <a:ext cx="10952484" cy="403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707"/>
                <a:gridCol w="912707"/>
                <a:gridCol w="912707"/>
                <a:gridCol w="912707"/>
                <a:gridCol w="912707"/>
                <a:gridCol w="912707"/>
                <a:gridCol w="912707"/>
                <a:gridCol w="912707"/>
                <a:gridCol w="912707"/>
                <a:gridCol w="912707"/>
                <a:gridCol w="912707"/>
                <a:gridCol w="912707"/>
              </a:tblGrid>
              <a:tr h="288300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u="none" strike="noStrike" dirty="0">
                          <a:effectLst/>
                        </a:rPr>
                        <a:t>Tool/OS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u="none" strike="noStrike" dirty="0">
                          <a:effectLst/>
                        </a:rPr>
                        <a:t>Linux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u="none" strike="noStrike" dirty="0">
                          <a:effectLst/>
                        </a:rPr>
                        <a:t>OUEL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u="none" strike="noStrike" dirty="0">
                          <a:effectLst/>
                        </a:rPr>
                        <a:t>Solaris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u="none" strike="noStrike" dirty="0">
                          <a:effectLst/>
                        </a:rPr>
                        <a:t>FreeBSD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u="none" strike="noStrike" dirty="0">
                          <a:effectLst/>
                        </a:rPr>
                        <a:t>Mac OS X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u="none" strike="noStrike" dirty="0">
                          <a:effectLst/>
                        </a:rPr>
                        <a:t>NetBSD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u="none" strike="noStrike" dirty="0">
                          <a:effectLst/>
                        </a:rPr>
                        <a:t>OpenBSD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u="none" strike="noStrike" dirty="0">
                          <a:effectLst/>
                        </a:rPr>
                        <a:t>AIX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u="none" strike="noStrike" dirty="0">
                          <a:effectLst/>
                        </a:rPr>
                        <a:t>HPUX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u="none" strike="noStrike" dirty="0">
                          <a:effectLst/>
                        </a:rPr>
                        <a:t>IRIX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u="none" strike="noStrike" dirty="0">
                          <a:effectLst/>
                        </a:rPr>
                        <a:t>QNX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830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u="none" strike="noStrike" dirty="0">
                          <a:effectLst/>
                        </a:rPr>
                        <a:t>dtrace(1)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Y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Y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Y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Y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Y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Y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Y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830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u="none" strike="noStrike" dirty="0">
                          <a:effectLst/>
                        </a:rPr>
                        <a:t>dtruss(1)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Y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Y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Y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830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u="none" strike="noStrike" dirty="0">
                          <a:effectLst/>
                        </a:rPr>
                        <a:t>ftrace(1)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Y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Y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830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u="none" strike="noStrike" dirty="0">
                          <a:effectLst/>
                        </a:rPr>
                        <a:t>ktrace(1)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Y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Y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Y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Y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830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u="none" strike="noStrike" dirty="0">
                          <a:effectLst/>
                        </a:rPr>
                        <a:t>latrace(1)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Y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Y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 smtClean="0">
                          <a:effectLst/>
                        </a:rPr>
                        <a:t>~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 smtClean="0">
                          <a:effectLst/>
                        </a:rPr>
                        <a:t>~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 smtClean="0">
                          <a:effectLst/>
                        </a:rPr>
                        <a:t>~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830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u="none" strike="noStrike" dirty="0">
                          <a:effectLst/>
                        </a:rPr>
                        <a:t>ltrace(1)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Y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Y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830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u="none" strike="noStrike" dirty="0">
                          <a:effectLst/>
                        </a:rPr>
                        <a:t>par(1)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Y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830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u="none" strike="noStrike" dirty="0">
                          <a:effectLst/>
                        </a:rPr>
                        <a:t>ptrace(2)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Y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Y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Y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Y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Y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Y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Y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Y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Y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Y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Y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830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u="none" strike="noStrike" dirty="0">
                          <a:effectLst/>
                        </a:rPr>
                        <a:t>strace(1)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Y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Y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830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u="none" strike="noStrike" dirty="0">
                          <a:effectLst/>
                        </a:rPr>
                        <a:t>systrace(1)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Y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830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u="none" strike="noStrike" dirty="0">
                          <a:effectLst/>
                        </a:rPr>
                        <a:t>trace(1)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Y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Y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830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u="none" strike="noStrike" dirty="0">
                          <a:effectLst/>
                        </a:rPr>
                        <a:t>truss(1)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Y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Y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</a:t>
                      </a:r>
                      <a:r>
                        <a:rPr lang="en-CA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dtruss]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Y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[tusc]</a:t>
                      </a:r>
                      <a:endParaRPr lang="en-CA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830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u="none" strike="noStrike" dirty="0">
                          <a:effectLst/>
                        </a:rPr>
                        <a:t>tusc(1)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Y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2/12/2013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9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strace(1) on Linux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Displays system (i.e. kernel) calls only</a:t>
            </a:r>
          </a:p>
          <a:p>
            <a:r>
              <a:rPr lang="en-CA" dirty="0" smtClean="0"/>
              <a:t>Can </a:t>
            </a:r>
            <a:r>
              <a:rPr lang="en-CA" dirty="0"/>
              <a:t>run as a harness or attach to running process</a:t>
            </a:r>
          </a:p>
          <a:p>
            <a:r>
              <a:rPr lang="en-CA" dirty="0" smtClean="0"/>
              <a:t>Many options, but default is still useful</a:t>
            </a:r>
          </a:p>
          <a:p>
            <a:r>
              <a:rPr lang="en-CA" i="1" dirty="0" smtClean="0"/>
              <a:t>[demo]</a:t>
            </a:r>
            <a:endParaRPr lang="en-CA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2/12/2013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56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ltrace(1) on Linux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Displays </a:t>
            </a:r>
            <a:r>
              <a:rPr lang="en-CA" dirty="0" err="1" smtClean="0"/>
              <a:t>libc</a:t>
            </a:r>
            <a:r>
              <a:rPr lang="en-CA" dirty="0" smtClean="0"/>
              <a:t> calls by default, can also display system calls</a:t>
            </a:r>
          </a:p>
          <a:p>
            <a:r>
              <a:rPr lang="en-CA" dirty="0" smtClean="0"/>
              <a:t>Can run as a harness or attach to existing process</a:t>
            </a:r>
          </a:p>
          <a:p>
            <a:r>
              <a:rPr lang="en-CA" dirty="0" smtClean="0"/>
              <a:t>Many options, default is still useful</a:t>
            </a:r>
          </a:p>
          <a:p>
            <a:pPr lvl="1"/>
            <a:r>
              <a:rPr lang="en-CA" dirty="0" smtClean="0"/>
              <a:t>Suggest using --</a:t>
            </a:r>
            <a:r>
              <a:rPr lang="en-CA" dirty="0" err="1" smtClean="0"/>
              <a:t>demangle</a:t>
            </a:r>
            <a:r>
              <a:rPr lang="en-CA" dirty="0" smtClean="0"/>
              <a:t>, to decode symbol names</a:t>
            </a:r>
          </a:p>
          <a:p>
            <a:r>
              <a:rPr lang="en-CA" i="1" dirty="0" smtClean="0"/>
              <a:t>[demo]</a:t>
            </a:r>
            <a:endParaRPr lang="en-CA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2/12/2013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17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OK, one more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ktrace(1) on *BSD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2/12/2013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83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ktrace(1) &amp; kdump(1) on *BSD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Available on all BSDs, including </a:t>
            </a:r>
            <a:r>
              <a:rPr lang="en-CA" dirty="0" err="1" smtClean="0"/>
              <a:t>MacOS</a:t>
            </a:r>
            <a:r>
              <a:rPr lang="en-CA" dirty="0" smtClean="0"/>
              <a:t> X.</a:t>
            </a:r>
          </a:p>
          <a:p>
            <a:pPr lvl="1"/>
            <a:r>
              <a:rPr lang="en-CA" dirty="0" smtClean="0"/>
              <a:t>dtrace(1) replaces ktrace(1) on newer versions of OS X</a:t>
            </a:r>
          </a:p>
          <a:p>
            <a:r>
              <a:rPr lang="en-CA" dirty="0" smtClean="0"/>
              <a:t>ktrace(1) only records to a file, does not display output</a:t>
            </a:r>
          </a:p>
          <a:p>
            <a:r>
              <a:rPr lang="en-CA" dirty="0" smtClean="0"/>
              <a:t>kdump(1) reads trace file, outputs human-readable(!) text</a:t>
            </a:r>
          </a:p>
          <a:p>
            <a:r>
              <a:rPr lang="en-CA" dirty="0" smtClean="0"/>
              <a:t>Can run as a harness or attach to running process</a:t>
            </a:r>
          </a:p>
          <a:p>
            <a:r>
              <a:rPr lang="en-CA" i="1" dirty="0" smtClean="0"/>
              <a:t>[demo]</a:t>
            </a:r>
            <a:endParaRPr lang="en-CA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2/12/2013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Needle in a Haystack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What am I looking for?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63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Finding the Needle in the Haystack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Key problem: sorting wheat from chaff</a:t>
            </a:r>
          </a:p>
          <a:p>
            <a:r>
              <a:rPr lang="en-CA" dirty="0" smtClean="0"/>
              <a:t>Know your </a:t>
            </a:r>
            <a:r>
              <a:rPr lang="en-CA" dirty="0" err="1" smtClean="0"/>
              <a:t>syscalls</a:t>
            </a:r>
            <a:r>
              <a:rPr lang="en-CA" dirty="0" smtClean="0"/>
              <a:t>:</a:t>
            </a:r>
          </a:p>
          <a:p>
            <a:pPr lvl="1"/>
            <a:r>
              <a:rPr lang="en-CA" dirty="0" smtClean="0"/>
              <a:t>connect(2)</a:t>
            </a:r>
          </a:p>
          <a:p>
            <a:pPr lvl="1"/>
            <a:r>
              <a:rPr lang="en-CA" dirty="0" err="1" smtClean="0"/>
              <a:t>fopen</a:t>
            </a:r>
            <a:r>
              <a:rPr lang="en-CA" dirty="0" smtClean="0"/>
              <a:t>(2)</a:t>
            </a:r>
          </a:p>
          <a:p>
            <a:pPr lvl="1"/>
            <a:r>
              <a:rPr lang="en-CA" dirty="0"/>
              <a:t>e</a:t>
            </a:r>
            <a:r>
              <a:rPr lang="en-CA" dirty="0" smtClean="0"/>
              <a:t>tc.</a:t>
            </a:r>
          </a:p>
          <a:p>
            <a:r>
              <a:rPr lang="en-CA" dirty="0" smtClean="0"/>
              <a:t>Know your </a:t>
            </a:r>
            <a:r>
              <a:rPr lang="en-CA" dirty="0" err="1" smtClean="0"/>
              <a:t>syserrors</a:t>
            </a:r>
            <a:r>
              <a:rPr lang="en-CA" dirty="0" smtClean="0"/>
              <a:t>:</a:t>
            </a:r>
          </a:p>
          <a:p>
            <a:pPr lvl="1"/>
            <a:r>
              <a:rPr lang="en-CA" dirty="0" smtClean="0"/>
              <a:t>ENOPERM</a:t>
            </a:r>
          </a:p>
          <a:p>
            <a:pPr lvl="1"/>
            <a:r>
              <a:rPr lang="en-CA" dirty="0" smtClean="0"/>
              <a:t>EINVAL</a:t>
            </a:r>
          </a:p>
          <a:p>
            <a:pPr lvl="1"/>
            <a:r>
              <a:rPr lang="en-CA" dirty="0" smtClean="0"/>
              <a:t>etc.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070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eative Commons Attribution-ShareAlike-3.0 license graphic" title="CC-BY-SA ic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613" y="5248547"/>
            <a:ext cx="1227411" cy="42944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This work is licensed under the Creative Commons Attribution-ShareAlike 3.0 Unported License. To view a copy of this license, visit http://creativecommons.org/licenses/by-sa/3.0</a:t>
            </a:r>
            <a:r>
              <a:rPr lang="en-CA" dirty="0" smtClean="0"/>
              <a:t>/.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Adam Thompson</a:t>
            </a:r>
            <a:br>
              <a:rPr lang="en-CA" dirty="0" smtClean="0"/>
            </a:br>
            <a:r>
              <a:rPr lang="en-CA" dirty="0" smtClean="0">
                <a:hlinkClick r:id="rId3"/>
              </a:rPr>
              <a:t>athompso@athompso.net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2013-Feb-12 MUUG </a:t>
            </a:r>
            <a:r>
              <a:rPr lang="en-CA" dirty="0"/>
              <a:t>General </a:t>
            </a:r>
            <a:r>
              <a:rPr lang="en-CA" dirty="0" smtClean="0"/>
              <a:t>Meeting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2/12/2013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52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Courier New" panose="02070309020205020404" pitchFamily="49" charset="0"/>
              </a:rPr>
              <a:t>usermod –e 2013-02-10 dshewfelt</a:t>
            </a:r>
            <a:endParaRPr lang="en-CA" b="1" dirty="0">
              <a:latin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This presentation is dedicated to Doug Shewfelt, in remembrance of his 20 years of service to MUUG.</a:t>
            </a:r>
          </a:p>
          <a:p>
            <a:r>
              <a:rPr lang="en-CA" dirty="0" smtClean="0"/>
              <a:t>Doug wrote articles for MUUG Lines starting in 1993, when he began collaborating with Arne Grimstrup.</a:t>
            </a:r>
          </a:p>
          <a:p>
            <a:pPr lvl="1"/>
            <a:r>
              <a:rPr lang="en-CA" dirty="0" smtClean="0"/>
              <a:t>“Complaining that C code is too difficult to read, Kenneth Iverson has ported the Unix kernel into a single line of APL.”  –Sound Bytes, April 1994</a:t>
            </a:r>
          </a:p>
          <a:p>
            <a:r>
              <a:rPr lang="en-CA" dirty="0" smtClean="0"/>
              <a:t>Doug served on the committee organizing the 1993 MUUG/CIPS seminar.</a:t>
            </a:r>
          </a:p>
          <a:p>
            <a:r>
              <a:rPr lang="en-CA" dirty="0" smtClean="0"/>
              <a:t>Doug was then elected MUUG’s treasurer in 1994 and remained so until 2013.</a:t>
            </a:r>
          </a:p>
          <a:p>
            <a:pPr marL="1371600" lvl="3" indent="0">
              <a:buNone/>
            </a:pPr>
            <a:r>
              <a:rPr lang="en-CA" dirty="0" smtClean="0"/>
              <a:t>(Note that this is all based on our digitized archives to date.  If you have other information, please let me know so I can update this.)</a:t>
            </a:r>
          </a:p>
          <a:p>
            <a:endParaRPr lang="en-CA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2/12/2013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1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Debugging Program Behaviour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With source code:</a:t>
            </a:r>
          </a:p>
          <a:p>
            <a:pPr lvl="1"/>
            <a:r>
              <a:rPr lang="en-CA" dirty="0" smtClean="0"/>
              <a:t>Symbolic Debuggers</a:t>
            </a:r>
          </a:p>
          <a:p>
            <a:pPr lvl="1"/>
            <a:r>
              <a:rPr lang="en-CA" dirty="0" smtClean="0"/>
              <a:t>Profiling Tools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Without source code:</a:t>
            </a:r>
          </a:p>
          <a:p>
            <a:pPr lvl="1"/>
            <a:r>
              <a:rPr lang="en-CA" dirty="0" smtClean="0"/>
              <a:t>Symbolic Debuggers</a:t>
            </a:r>
          </a:p>
          <a:p>
            <a:pPr lvl="1"/>
            <a:r>
              <a:rPr lang="en-CA" dirty="0" smtClean="0"/>
              <a:t>Call-stack tracing</a:t>
            </a:r>
          </a:p>
          <a:p>
            <a:pPr lvl="1"/>
            <a:r>
              <a:rPr lang="en-CA" dirty="0" smtClean="0"/>
              <a:t>Assembly-language inspection</a:t>
            </a:r>
          </a:p>
          <a:p>
            <a:pPr lvl="1"/>
            <a:r>
              <a:rPr lang="en-CA" sz="1800" b="1" i="1" dirty="0" smtClean="0"/>
              <a:t>System call tracing</a:t>
            </a:r>
          </a:p>
          <a:p>
            <a:pPr lvl="1"/>
            <a:endParaRPr lang="en-CA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2/12/2013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40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System Call Tracing Options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Frameworks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DTrace</a:t>
            </a:r>
          </a:p>
          <a:p>
            <a:r>
              <a:rPr lang="en-CA" dirty="0" smtClean="0"/>
              <a:t>SystemTap</a:t>
            </a:r>
          </a:p>
          <a:p>
            <a:r>
              <a:rPr lang="en-CA" dirty="0" smtClean="0"/>
              <a:t>CTF (LTTng)</a:t>
            </a:r>
          </a:p>
          <a:p>
            <a:r>
              <a:rPr lang="en-CA" dirty="0" smtClean="0"/>
              <a:t>ProbeVue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Individual Tools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 smtClean="0"/>
              <a:t>/[a-z]*trace</a:t>
            </a:r>
            <a:r>
              <a:rPr lang="en-CA" dirty="0"/>
              <a:t>/</a:t>
            </a:r>
          </a:p>
          <a:p>
            <a:r>
              <a:rPr lang="en-CA" dirty="0" smtClean="0"/>
              <a:t>/[a-z]*truss</a:t>
            </a:r>
            <a:r>
              <a:rPr lang="en-CA" dirty="0"/>
              <a:t>/</a:t>
            </a:r>
          </a:p>
          <a:p>
            <a:r>
              <a:rPr lang="en-CA" dirty="0" smtClean="0"/>
              <a:t>par</a:t>
            </a:r>
          </a:p>
          <a:p>
            <a:r>
              <a:rPr lang="en-CA" dirty="0" smtClean="0"/>
              <a:t>tusc</a:t>
            </a:r>
          </a:p>
          <a:p>
            <a:r>
              <a:rPr lang="en-CA" dirty="0" smtClean="0"/>
              <a:t>etc., etc., etc.</a:t>
            </a:r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2/12/2013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52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Frameworks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Who, When, Where, Why</a:t>
            </a:r>
          </a:p>
          <a:p>
            <a:r>
              <a:rPr lang="en-CA" dirty="0" smtClean="0"/>
              <a:t>(but not How)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2/12/2013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2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DTrace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Originated at Sun, for Solaris</a:t>
            </a:r>
          </a:p>
          <a:p>
            <a:r>
              <a:rPr lang="en-CA" dirty="0" smtClean="0"/>
              <a:t>Ported from OpenSolaris to FreeBSD, NetBSD, Mac OS X, Linux, QNX</a:t>
            </a:r>
          </a:p>
          <a:p>
            <a:r>
              <a:rPr lang="en-CA" dirty="0" smtClean="0"/>
              <a:t>Oracle ported it (again) to Oracle Unbreakable Enterprise Linux</a:t>
            </a:r>
          </a:p>
          <a:p>
            <a:r>
              <a:rPr lang="en-CA" dirty="0" smtClean="0"/>
              <a:t>The “Gold Standard” for traceability of both userland and kernel</a:t>
            </a:r>
          </a:p>
          <a:p>
            <a:r>
              <a:rPr lang="en-CA" dirty="0" smtClean="0"/>
              <a:t>Vast amounts of documentation</a:t>
            </a:r>
          </a:p>
          <a:p>
            <a:r>
              <a:rPr lang="en-CA" dirty="0" smtClean="0"/>
              <a:t>Requires vast amounts of knowledge to use</a:t>
            </a:r>
          </a:p>
          <a:p>
            <a:r>
              <a:rPr lang="en-CA" dirty="0" smtClean="0"/>
              <a:t>Must write scripts in “D” (a DSL to define dtrace behaviour)</a:t>
            </a:r>
          </a:p>
          <a:p>
            <a:r>
              <a:rPr lang="en-CA" dirty="0" smtClean="0"/>
              <a:t>Main web site shuts down in Q1’13 as Oracle retreats further from Open Source</a:t>
            </a:r>
            <a:endParaRPr lang="en-CA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2/12/2013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4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SystemTap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Originated at Red Hat, for Red Hat Enterprise Linux</a:t>
            </a:r>
          </a:p>
          <a:p>
            <a:r>
              <a:rPr lang="en-CA" dirty="0" smtClean="0"/>
              <a:t>Now supported in almost all Linux kernels</a:t>
            </a:r>
          </a:p>
          <a:p>
            <a:r>
              <a:rPr lang="en-CA" dirty="0" smtClean="0"/>
              <a:t>Originally designed to trace kernel activity, now includes userland</a:t>
            </a:r>
          </a:p>
          <a:p>
            <a:r>
              <a:rPr lang="en-CA" dirty="0" smtClean="0"/>
              <a:t>Large amounts of documentation, much of it outdated</a:t>
            </a:r>
          </a:p>
          <a:p>
            <a:r>
              <a:rPr lang="en-CA" dirty="0" smtClean="0"/>
              <a:t>Requires moderately large amounts of knowledge to use</a:t>
            </a:r>
          </a:p>
          <a:p>
            <a:r>
              <a:rPr lang="en-CA" dirty="0" smtClean="0"/>
              <a:t>Must write scripts in a DSL that is not “D”</a:t>
            </a:r>
          </a:p>
          <a:p>
            <a:r>
              <a:rPr lang="en-CA" dirty="0" smtClean="0"/>
              <a:t>Not as stable, still very useful, still very complex.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2/12/2013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33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CTF / LTTng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Originated at ?</a:t>
            </a:r>
          </a:p>
          <a:p>
            <a:r>
              <a:rPr lang="en-CA" dirty="0" smtClean="0"/>
              <a:t>Now supported in almost all Linux kernels</a:t>
            </a:r>
          </a:p>
          <a:p>
            <a:r>
              <a:rPr lang="en-CA" dirty="0" smtClean="0"/>
              <a:t>Originally designed to trace kernel activity, now includes userland</a:t>
            </a:r>
          </a:p>
          <a:p>
            <a:r>
              <a:rPr lang="en-CA" dirty="0" smtClean="0"/>
              <a:t>Broad industry and tool support</a:t>
            </a:r>
          </a:p>
          <a:p>
            <a:r>
              <a:rPr lang="en-CA" dirty="0" smtClean="0"/>
              <a:t>Requires moderately large amounts of knowledge to use</a:t>
            </a:r>
          </a:p>
          <a:p>
            <a:r>
              <a:rPr lang="en-CA" dirty="0" smtClean="0"/>
              <a:t>No scripts, AFAIK</a:t>
            </a:r>
          </a:p>
          <a:p>
            <a:r>
              <a:rPr lang="en-CA" dirty="0" smtClean="0"/>
              <a:t>Still very complex.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2/12/2013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17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320</TotalTime>
  <Words>797</Words>
  <Application>Microsoft Office PowerPoint</Application>
  <PresentationFormat>Widescreen</PresentationFormat>
  <Paragraphs>210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Wingdings 3</vt:lpstr>
      <vt:lpstr>Arial</vt:lpstr>
      <vt:lpstr>Cambria</vt:lpstr>
      <vt:lpstr>Courier New</vt:lpstr>
      <vt:lpstr>Ion Boardroom</vt:lpstr>
      <vt:lpstr>System Call Tracing</vt:lpstr>
      <vt:lpstr>Adam Thompson athompso@athompso.net 2013-Feb-12 MUUG General Meeting</vt:lpstr>
      <vt:lpstr>usermod –e 2013-02-10 dshewfelt</vt:lpstr>
      <vt:lpstr>Debugging Program Behaviour</vt:lpstr>
      <vt:lpstr>System Call Tracing Options</vt:lpstr>
      <vt:lpstr>Frameworks</vt:lpstr>
      <vt:lpstr>DTrace</vt:lpstr>
      <vt:lpstr>SystemTap</vt:lpstr>
      <vt:lpstr>CTF / LTTng</vt:lpstr>
      <vt:lpstr>ProbeVue</vt:lpstr>
      <vt:lpstr>Individual Tools</vt:lpstr>
      <vt:lpstr>Individual tool coverage  (not exhaustive!)</vt:lpstr>
      <vt:lpstr>strace(1) on Linux</vt:lpstr>
      <vt:lpstr>ltrace(1) on Linux</vt:lpstr>
      <vt:lpstr>OK, one more</vt:lpstr>
      <vt:lpstr>ktrace(1) &amp; kdump(1) on *BSD</vt:lpstr>
      <vt:lpstr>Needle in a Haystack</vt:lpstr>
      <vt:lpstr>Finding the Needle in the Haystack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Call Tracing</dc:title>
  <dc:creator>Adam Thompson</dc:creator>
  <cp:lastModifiedBy>Adam Thompson</cp:lastModifiedBy>
  <cp:revision>29</cp:revision>
  <dcterms:created xsi:type="dcterms:W3CDTF">2013-02-12T15:45:18Z</dcterms:created>
  <dcterms:modified xsi:type="dcterms:W3CDTF">2013-02-12T21:05:52Z</dcterms:modified>
</cp:coreProperties>
</file>